
<file path=[Content_Types].xml><?xml version="1.0" encoding="utf-8"?>
<Types xmlns="http://schemas.openxmlformats.org/package/2006/content-types"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64" r:id="rId3"/>
    <p:sldId id="263" r:id="rId4"/>
  </p:sldIdLst>
  <p:sldSz cx="9144000" cy="6858000" type="screen4x3"/>
  <p:notesSz cx="7010400" cy="92964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B400"/>
    <a:srgbClr val="E9AE00"/>
    <a:srgbClr val="FD9404"/>
    <a:srgbClr val="FDBD00"/>
    <a:srgbClr val="0058AC"/>
    <a:srgbClr val="3464F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Objects="1">
      <p:cViewPr varScale="1">
        <p:scale>
          <a:sx n="52" d="100"/>
          <a:sy n="52" d="100"/>
        </p:scale>
        <p:origin x="-1836" y="-108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wrap="square" lIns="93151" tIns="46576" rIns="93151" bIns="4657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wrap="square" lIns="93151" tIns="46576" rIns="93151" bIns="4657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8"/>
            <a:ext cx="3037840" cy="464820"/>
          </a:xfrm>
          <a:prstGeom prst="rect">
            <a:avLst/>
          </a:prstGeom>
        </p:spPr>
        <p:txBody>
          <a:bodyPr vert="horz" wrap="square" lIns="93151" tIns="46576" rIns="93151" bIns="4657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8"/>
            <a:ext cx="3037840" cy="464820"/>
          </a:xfrm>
          <a:prstGeom prst="rect">
            <a:avLst/>
          </a:prstGeom>
        </p:spPr>
        <p:txBody>
          <a:bodyPr vert="horz" wrap="square" lIns="93151" tIns="46576" rIns="93151" bIns="4657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wrap="square" lIns="93151" tIns="46576" rIns="93151" bIns="4657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wrap="square" lIns="93151" tIns="46576" rIns="93151" bIns="4657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AF1E284-14E7-4527-9041-8C9C5509F0A6}" type="datetime1">
              <a:rPr lang="en-US"/>
              <a:pPr/>
              <a:t>6/2/2011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5325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3151" tIns="46576" rIns="93151" bIns="46576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1"/>
            <a:ext cx="5608320" cy="4183380"/>
          </a:xfrm>
          <a:prstGeom prst="rect">
            <a:avLst/>
          </a:prstGeom>
        </p:spPr>
        <p:txBody>
          <a:bodyPr vert="horz" wrap="square" lIns="93151" tIns="46576" rIns="93151" bIns="46576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4820"/>
          </a:xfrm>
          <a:prstGeom prst="rect">
            <a:avLst/>
          </a:prstGeom>
        </p:spPr>
        <p:txBody>
          <a:bodyPr vert="horz" wrap="square" lIns="93151" tIns="46576" rIns="93151" bIns="4657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4820"/>
          </a:xfrm>
          <a:prstGeom prst="rect">
            <a:avLst/>
          </a:prstGeom>
        </p:spPr>
        <p:txBody>
          <a:bodyPr vert="horz" wrap="square" lIns="93151" tIns="46576" rIns="93151" bIns="4657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156E32C-72A2-4520-A595-681DCCAB827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0" y="0"/>
            <a:ext cx="9144000" cy="4179888"/>
          </a:xfrm>
          <a:prstGeom prst="rect">
            <a:avLst/>
          </a:prstGeom>
          <a:gradFill rotWithShape="1">
            <a:gsLst>
              <a:gs pos="0">
                <a:srgbClr val="0058AC"/>
              </a:gs>
              <a:gs pos="47000">
                <a:srgbClr val="0058AC"/>
              </a:gs>
              <a:gs pos="100000">
                <a:srgbClr val="3464F2"/>
              </a:gs>
            </a:gsLst>
            <a:lin ang="4620000"/>
          </a:gra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-10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4179888"/>
            <a:ext cx="9144000" cy="312737"/>
          </a:xfrm>
          <a:prstGeom prst="rect">
            <a:avLst/>
          </a:prstGeom>
          <a:gradFill rotWithShape="1">
            <a:gsLst>
              <a:gs pos="0">
                <a:srgbClr val="FDBD00"/>
              </a:gs>
              <a:gs pos="47000">
                <a:srgbClr val="FD9404"/>
              </a:gs>
              <a:gs pos="100000">
                <a:srgbClr val="FD9404"/>
              </a:gs>
            </a:gsLst>
            <a:lin ang="5400000"/>
          </a:gradFill>
          <a:ln w="9525">
            <a:noFill/>
            <a:miter lim="800000"/>
            <a:headEnd/>
            <a:tailEnd/>
          </a:ln>
          <a:effectLst>
            <a:outerShdw dist="35687" dir="5400000" rotWithShape="0">
              <a:srgbClr val="808080">
                <a:alpha val="43999"/>
              </a:srgbClr>
            </a:outerShdw>
          </a:effectLst>
        </p:spPr>
        <p:txBody>
          <a:bodyPr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-10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892675"/>
            <a:ext cx="7772400" cy="822325"/>
          </a:xfrm>
          <a:prstGeom prst="rect">
            <a:avLst/>
          </a:prstGeom>
        </p:spPr>
        <p:txBody>
          <a:bodyPr vert="horz"/>
          <a:lstStyle>
            <a:lvl1pPr algn="l">
              <a:defRPr sz="4400" b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715000"/>
            <a:ext cx="6019800" cy="495300"/>
          </a:xfrm>
          <a:prstGeom prst="rect">
            <a:avLst/>
          </a:prstGeom>
        </p:spPr>
        <p:txBody>
          <a:bodyPr vert="horz"/>
          <a:lstStyle>
            <a:lvl1pPr marL="0" indent="0" algn="l">
              <a:buNone/>
              <a:defRPr sz="2800">
                <a:solidFill>
                  <a:srgbClr val="595959"/>
                </a:solidFill>
                <a:latin typeface="Century Gothic"/>
                <a:cs typeface="Century Gothic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0" y="0"/>
            <a:ext cx="9144000" cy="990600"/>
          </a:xfrm>
          <a:prstGeom prst="rect">
            <a:avLst/>
          </a:prstGeom>
          <a:gradFill rotWithShape="1">
            <a:gsLst>
              <a:gs pos="0">
                <a:srgbClr val="0058AC"/>
              </a:gs>
              <a:gs pos="70000">
                <a:srgbClr val="0058AC"/>
              </a:gs>
              <a:gs pos="100000">
                <a:srgbClr val="3464F2"/>
              </a:gs>
            </a:gsLst>
            <a:lin ang="3180000"/>
          </a:gra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-10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990600"/>
            <a:ext cx="9144000" cy="182563"/>
          </a:xfrm>
          <a:prstGeom prst="rect">
            <a:avLst/>
          </a:prstGeom>
          <a:gradFill rotWithShape="1">
            <a:gsLst>
              <a:gs pos="0">
                <a:srgbClr val="FDBD00"/>
              </a:gs>
              <a:gs pos="39999">
                <a:srgbClr val="FD9404"/>
              </a:gs>
              <a:gs pos="100000">
                <a:srgbClr val="FD9404"/>
              </a:gs>
            </a:gsLst>
            <a:lin ang="5400000"/>
          </a:gra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-10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38200"/>
          </a:xfrm>
          <a:prstGeom prst="rect">
            <a:avLst/>
          </a:prstGeom>
        </p:spPr>
        <p:txBody>
          <a:bodyPr vert="horz" anchor="ctr"/>
          <a:lstStyle>
            <a:lvl1pPr algn="l">
              <a:defRPr sz="400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/>
          <a:lstStyle>
            <a:lvl1pPr>
              <a:buSzPct val="80000"/>
              <a:buFont typeface="Wingdings" charset="2"/>
              <a:buChar char="§"/>
              <a:defRPr sz="3000"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1pPr>
            <a:lvl2pPr>
              <a:buSzPct val="80000"/>
              <a:buFont typeface="Wingdings" charset="2"/>
              <a:buChar char="§"/>
              <a:defRPr sz="2600"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2pPr>
            <a:lvl3pPr>
              <a:buSzPct val="80000"/>
              <a:buFont typeface="Wingdings" charset="2"/>
              <a:buChar char="§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3pPr>
            <a:lvl4pPr>
              <a:buSzPct val="80000"/>
              <a:buFont typeface="Wingdings" charset="2"/>
              <a:buChar char="§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4pPr>
            <a:lvl5pPr>
              <a:buSzPct val="80000"/>
              <a:buFont typeface="Wingdings" charset="2"/>
              <a:buChar char="§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8580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00">
                <a:solidFill>
                  <a:srgbClr val="595959"/>
                </a:solidFill>
                <a:latin typeface="Calibri" pitchFamily="-108" charset="0"/>
              </a:defRPr>
            </a:lvl1pPr>
          </a:lstStyle>
          <a:p>
            <a:fld id="{F24DF62B-D55A-45DC-97CA-992A956D4F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7850" y="1905000"/>
            <a:ext cx="7772400" cy="1295400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300" dirty="0" smtClean="0">
                <a:solidFill>
                  <a:schemeClr val="bg1"/>
                </a:solidFill>
                <a:latin typeface="Century Gothic" pitchFamily="-108" charset="0"/>
                <a:ea typeface="ＭＳ Ｐゴシック" pitchFamily="-108" charset="-128"/>
              </a:rPr>
              <a:t>California – Nevada High-Speed Rail </a:t>
            </a:r>
            <a:r>
              <a:rPr lang="en-US" sz="3300" dirty="0" smtClean="0">
                <a:solidFill>
                  <a:schemeClr val="bg1"/>
                </a:solidFill>
                <a:latin typeface="Century Gothic" pitchFamily="-108" charset="0"/>
                <a:ea typeface="ＭＳ Ｐゴシック" pitchFamily="-108" charset="-128"/>
              </a:rPr>
              <a:t>Proposals</a:t>
            </a:r>
            <a:endParaRPr lang="en-US" sz="3300" dirty="0" smtClean="0">
              <a:solidFill>
                <a:schemeClr val="bg1"/>
              </a:solidFill>
              <a:latin typeface="Century Gothic" pitchFamily="-108" charset="0"/>
              <a:ea typeface="ＭＳ Ｐゴシック" pitchFamily="-108" charset="-128"/>
            </a:endParaRPr>
          </a:p>
        </p:txBody>
      </p:sp>
      <p:pic>
        <p:nvPicPr>
          <p:cNvPr id="6148" name="Picture 19" descr="OCTA Logo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50250" y="5943600"/>
            <a:ext cx="5016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California – Nevada Rail </a:t>
            </a:r>
            <a:r>
              <a:rPr lang="en-US" sz="3600" dirty="0" smtClean="0"/>
              <a:t>Proposals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F62B-D55A-45DC-97CA-992A956D4FF6}" type="slidenum">
              <a:rPr lang="en-US" smtClean="0"/>
              <a:pPr/>
              <a:t>2</a:t>
            </a:fld>
            <a:endParaRPr lang="en-US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152400" y="1295400"/>
          <a:ext cx="8839200" cy="5355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/>
                <a:gridCol w="838200"/>
                <a:gridCol w="914400"/>
                <a:gridCol w="1371600"/>
                <a:gridCol w="1143000"/>
                <a:gridCol w="762000"/>
                <a:gridCol w="1143000"/>
                <a:gridCol w="1371600"/>
              </a:tblGrid>
              <a:tr h="7620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Project/</a:t>
                      </a:r>
                    </a:p>
                    <a:p>
                      <a:pPr algn="ctr"/>
                      <a:r>
                        <a:rPr lang="en-US" sz="1400" dirty="0" smtClean="0"/>
                        <a:t>Sponsor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Route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Stations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Distance/ Travel Time/Fare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Technology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Speed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Cost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Status</a:t>
                      </a:r>
                      <a:endParaRPr lang="en-US" sz="1400" dirty="0"/>
                    </a:p>
                  </a:txBody>
                  <a:tcPr/>
                </a:tc>
              </a:tr>
              <a:tr h="1371600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California-Nevada</a:t>
                      </a:r>
                      <a:r>
                        <a:rPr lang="en-US" sz="1200" baseline="0" dirty="0" smtClean="0"/>
                        <a:t> Super-Speed Train Commission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Las Vegas to Anaheim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err="1" smtClean="0"/>
                        <a:t>Primm</a:t>
                      </a:r>
                      <a:endParaRPr lang="en-US" sz="1200" dirty="0" smtClean="0"/>
                    </a:p>
                    <a:p>
                      <a:pPr algn="ctr"/>
                      <a:r>
                        <a:rPr lang="en-US" sz="1200" dirty="0" smtClean="0"/>
                        <a:t>Barstow</a:t>
                      </a:r>
                    </a:p>
                    <a:p>
                      <a:pPr algn="ctr"/>
                      <a:r>
                        <a:rPr lang="en-US" sz="1200" dirty="0" smtClean="0"/>
                        <a:t>Victorville</a:t>
                      </a:r>
                    </a:p>
                    <a:p>
                      <a:pPr algn="ctr"/>
                      <a:r>
                        <a:rPr lang="en-US" sz="1200" dirty="0" smtClean="0"/>
                        <a:t>Ontario</a:t>
                      </a:r>
                    </a:p>
                    <a:p>
                      <a:pPr algn="ctr"/>
                      <a:r>
                        <a:rPr lang="en-US" sz="1200" dirty="0" smtClean="0"/>
                        <a:t>Anaheim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Full Corridor </a:t>
                      </a:r>
                    </a:p>
                    <a:p>
                      <a:r>
                        <a:rPr lang="en-US" sz="1200" dirty="0" smtClean="0"/>
                        <a:t>269 miles</a:t>
                      </a:r>
                    </a:p>
                    <a:p>
                      <a:r>
                        <a:rPr lang="en-US" sz="1200" dirty="0" smtClean="0"/>
                        <a:t>86 </a:t>
                      </a:r>
                      <a:r>
                        <a:rPr lang="en-US" sz="1200" dirty="0" err="1" smtClean="0"/>
                        <a:t>mins</a:t>
                      </a:r>
                      <a:endParaRPr lang="en-US" sz="1200" dirty="0" smtClean="0"/>
                    </a:p>
                    <a:p>
                      <a:r>
                        <a:rPr lang="en-US" sz="1200" dirty="0" smtClean="0"/>
                        <a:t>$55</a:t>
                      </a:r>
                    </a:p>
                    <a:p>
                      <a:endParaRPr lang="en-US" sz="1200" dirty="0" smtClean="0"/>
                    </a:p>
                    <a:p>
                      <a:r>
                        <a:rPr lang="en-US" sz="1200" dirty="0" smtClean="0"/>
                        <a:t>Anaheim</a:t>
                      </a:r>
                      <a:r>
                        <a:rPr lang="en-US" sz="1200" baseline="0" dirty="0" smtClean="0"/>
                        <a:t> – Ontario 40 miles</a:t>
                      </a:r>
                    </a:p>
                    <a:p>
                      <a:r>
                        <a:rPr lang="en-US" sz="1200" baseline="0" dirty="0" smtClean="0"/>
                        <a:t>14.5 </a:t>
                      </a:r>
                      <a:r>
                        <a:rPr lang="en-US" sz="1200" baseline="0" dirty="0" err="1" smtClean="0"/>
                        <a:t>mins</a:t>
                      </a:r>
                      <a:endParaRPr lang="en-US" sz="1200" baseline="0" dirty="0" smtClean="0"/>
                    </a:p>
                    <a:p>
                      <a:r>
                        <a:rPr lang="en-US" sz="1200" baseline="0" dirty="0" smtClean="0"/>
                        <a:t>$9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Maglev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268 mph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$12.1 – </a:t>
                      </a:r>
                    </a:p>
                    <a:p>
                      <a:pPr algn="ctr"/>
                      <a:r>
                        <a:rPr lang="en-US" sz="1200" dirty="0" smtClean="0"/>
                        <a:t>$15 billion </a:t>
                      </a:r>
                    </a:p>
                    <a:p>
                      <a:pPr algn="ctr"/>
                      <a:r>
                        <a:rPr lang="en-US" sz="1200" dirty="0" smtClean="0"/>
                        <a:t>(full system)</a:t>
                      </a:r>
                    </a:p>
                    <a:p>
                      <a:pPr algn="ctr"/>
                      <a:endParaRPr lang="en-US" sz="1200" dirty="0" smtClean="0"/>
                    </a:p>
                    <a:p>
                      <a:pPr algn="ctr"/>
                      <a:r>
                        <a:rPr lang="en-US" sz="1200" dirty="0" smtClean="0"/>
                        <a:t>$2.77</a:t>
                      </a:r>
                      <a:r>
                        <a:rPr lang="en-US" sz="1200" baseline="0" dirty="0" smtClean="0"/>
                        <a:t> billion (Anaheim – Ontario)</a:t>
                      </a:r>
                      <a:endParaRPr lang="en-US" sz="1200" dirty="0" smtClean="0"/>
                    </a:p>
                    <a:p>
                      <a:pPr algn="ctr"/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Early stages of environmental review</a:t>
                      </a:r>
                      <a:endParaRPr lang="en-US" sz="1200" dirty="0"/>
                    </a:p>
                  </a:txBody>
                  <a:tcPr/>
                </a:tc>
              </a:tr>
              <a:tr h="1012190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DesertXpress</a:t>
                      </a:r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r>
                        <a:rPr lang="en-US" sz="1200" dirty="0" err="1" smtClean="0"/>
                        <a:t>DesertXpress</a:t>
                      </a:r>
                      <a:r>
                        <a:rPr lang="en-US" sz="1200" baseline="0" dirty="0" smtClean="0"/>
                        <a:t> Enterprises, LLC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Victorville</a:t>
                      </a:r>
                      <a:r>
                        <a:rPr lang="en-US" sz="1200" baseline="0" dirty="0" smtClean="0"/>
                        <a:t> to</a:t>
                      </a:r>
                    </a:p>
                    <a:p>
                      <a:pPr algn="ctr"/>
                      <a:r>
                        <a:rPr lang="en-US" sz="1200" baseline="0" dirty="0" smtClean="0"/>
                        <a:t>Las Vegas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Victorville</a:t>
                      </a:r>
                    </a:p>
                    <a:p>
                      <a:pPr algn="ctr"/>
                      <a:r>
                        <a:rPr lang="en-US" sz="1200" dirty="0" smtClean="0"/>
                        <a:t>Las</a:t>
                      </a:r>
                      <a:r>
                        <a:rPr lang="en-US" sz="1200" baseline="0" dirty="0" smtClean="0"/>
                        <a:t> Vegas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200 miles</a:t>
                      </a:r>
                    </a:p>
                    <a:p>
                      <a:r>
                        <a:rPr lang="en-US" sz="1200" dirty="0" smtClean="0"/>
                        <a:t>1 hour,</a:t>
                      </a:r>
                      <a:r>
                        <a:rPr lang="en-US" sz="1200" baseline="0" dirty="0" smtClean="0"/>
                        <a:t> 24 </a:t>
                      </a:r>
                      <a:r>
                        <a:rPr lang="en-US" sz="1200" baseline="0" dirty="0" err="1" smtClean="0"/>
                        <a:t>mins</a:t>
                      </a:r>
                      <a:endParaRPr lang="en-US" sz="1200" baseline="0" dirty="0" smtClean="0"/>
                    </a:p>
                    <a:p>
                      <a:r>
                        <a:rPr lang="en-US" sz="1200" baseline="0" dirty="0" smtClean="0"/>
                        <a:t>$50</a:t>
                      </a:r>
                      <a:endParaRPr lang="en-US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Diesel electric multiple unit or electric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150 mpg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$6 - $6.5 billion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Final EIS completed </a:t>
                      </a:r>
                      <a:br>
                        <a:rPr lang="en-US" sz="1200" dirty="0" smtClean="0"/>
                      </a:br>
                      <a:r>
                        <a:rPr lang="en-US" sz="1200" dirty="0" smtClean="0"/>
                        <a:t>March 2011</a:t>
                      </a:r>
                    </a:p>
                    <a:p>
                      <a:endParaRPr lang="en-US" sz="1200" dirty="0" smtClean="0"/>
                    </a:p>
                    <a:p>
                      <a:r>
                        <a:rPr lang="en-US" sz="1200" dirty="0" smtClean="0"/>
                        <a:t>Operational 2014</a:t>
                      </a:r>
                      <a:endParaRPr lang="en-US" sz="1200" dirty="0"/>
                    </a:p>
                  </a:txBody>
                  <a:tcPr/>
                </a:tc>
              </a:tr>
              <a:tr h="831850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The </a:t>
                      </a:r>
                      <a:r>
                        <a:rPr lang="en-US" sz="1200" dirty="0" err="1" smtClean="0"/>
                        <a:t>Xtrain</a:t>
                      </a:r>
                      <a:endParaRPr lang="en-US" sz="1200" dirty="0" smtClean="0"/>
                    </a:p>
                    <a:p>
                      <a:endParaRPr lang="en-US" sz="1200" dirty="0" smtClean="0"/>
                    </a:p>
                    <a:p>
                      <a:r>
                        <a:rPr lang="en-US" sz="1200" dirty="0" smtClean="0"/>
                        <a:t>Las</a:t>
                      </a:r>
                      <a:r>
                        <a:rPr lang="en-US" sz="1200" baseline="0" dirty="0" smtClean="0"/>
                        <a:t> Vegas Railway Express, Inc.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Existing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smtClean="0"/>
                        <a:t>BNSF/UP </a:t>
                      </a:r>
                      <a:r>
                        <a:rPr lang="en-US" sz="1200" baseline="0" dirty="0" smtClean="0"/>
                        <a:t>Corridor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LAUS</a:t>
                      </a:r>
                    </a:p>
                    <a:p>
                      <a:pPr algn="ctr"/>
                      <a:r>
                        <a:rPr lang="en-US" sz="1200" dirty="0" smtClean="0"/>
                        <a:t>Fullerton</a:t>
                      </a:r>
                    </a:p>
                    <a:p>
                      <a:pPr algn="ctr"/>
                      <a:r>
                        <a:rPr lang="en-US" sz="1200" dirty="0" smtClean="0"/>
                        <a:t>Las</a:t>
                      </a:r>
                      <a:r>
                        <a:rPr lang="en-US" sz="1200" baseline="0" dirty="0" smtClean="0"/>
                        <a:t> Vegas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5.5 hours</a:t>
                      </a:r>
                    </a:p>
                    <a:p>
                      <a:r>
                        <a:rPr lang="en-US" sz="1200" dirty="0" smtClean="0"/>
                        <a:t>$99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Conventional rail equipment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Not</a:t>
                      </a:r>
                      <a:r>
                        <a:rPr lang="en-US" sz="1200" baseline="0" dirty="0" smtClean="0"/>
                        <a:t> Available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Not Available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Planning</a:t>
                      </a:r>
                      <a:r>
                        <a:rPr lang="en-US" sz="1200" baseline="0" dirty="0" smtClean="0"/>
                        <a:t> Stages</a:t>
                      </a:r>
                    </a:p>
                    <a:p>
                      <a:endParaRPr lang="en-US" sz="1200" baseline="0" dirty="0" smtClean="0"/>
                    </a:p>
                    <a:p>
                      <a:r>
                        <a:rPr lang="en-US" sz="1200" baseline="0" dirty="0" smtClean="0"/>
                        <a:t>Inaugural run 2011</a:t>
                      </a:r>
                      <a:endParaRPr lang="en-US" sz="1200" dirty="0"/>
                    </a:p>
                  </a:txBody>
                  <a:tcPr/>
                </a:tc>
              </a:tr>
              <a:tr h="1012190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The Desert Lightening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Los Angeles</a:t>
                      </a:r>
                      <a:r>
                        <a:rPr lang="en-US" sz="1200" baseline="0" dirty="0" smtClean="0"/>
                        <a:t> – Las Vegas – Phoenix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Not Available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2 hours point to point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“existing state of the art”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Not Available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Not Available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Early planning</a:t>
                      </a:r>
                      <a:r>
                        <a:rPr lang="en-US" sz="1200" baseline="0" dirty="0" smtClean="0"/>
                        <a:t> Stages</a:t>
                      </a:r>
                      <a:endParaRPr lang="en-US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Slide Number Placeholder 3"/>
          <p:cNvSpPr txBox="1">
            <a:spLocks/>
          </p:cNvSpPr>
          <p:nvPr/>
        </p:nvSpPr>
        <p:spPr>
          <a:xfrm>
            <a:off x="6862920" y="636127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4DF62B-D55A-45DC-97CA-992A956D4FF6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" pitchFamily="-108" charset="0"/>
                <a:ea typeface="ＭＳ Ｐゴシック" pitchFamily="-108" charset="-128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Calibri" pitchFamily="-108" charset="0"/>
              <a:ea typeface="ＭＳ Ｐゴシック" pitchFamily="-108" charset="-128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458200" cy="838200"/>
          </a:xfrm>
        </p:spPr>
        <p:txBody>
          <a:bodyPr/>
          <a:lstStyle/>
          <a:p>
            <a:r>
              <a:rPr lang="en-US" sz="3600" dirty="0" smtClean="0"/>
              <a:t>California – Nevada Rail </a:t>
            </a:r>
            <a:r>
              <a:rPr lang="en-US" sz="3600" dirty="0" smtClean="0"/>
              <a:t>Proposals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232" y="1496964"/>
            <a:ext cx="8686800" cy="4525963"/>
          </a:xfrm>
        </p:spPr>
        <p:txBody>
          <a:bodyPr/>
          <a:lstStyle/>
          <a:p>
            <a:pPr marL="205299" indent="-397113" defTabSz="650276" fontAlgn="auto">
              <a:spcAft>
                <a:spcPts val="0"/>
              </a:spcAft>
              <a:buNone/>
              <a:defRPr/>
            </a:pPr>
            <a:endParaRPr lang="en-US" sz="800" dirty="0" smtClean="0">
              <a:latin typeface="+mn-lt"/>
            </a:endParaRPr>
          </a:p>
          <a:p>
            <a:endParaRPr lang="en-US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F62B-D55A-45DC-97CA-992A956D4FF6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228600" y="1219200"/>
          <a:ext cx="8458200" cy="5638800"/>
        </p:xfrm>
        <a:graphic>
          <a:graphicData uri="http://schemas.openxmlformats.org/presentationml/2006/ole">
            <p:oleObj spid="_x0000_s1027" name="Acrobat Document" r:id="rId3" imgW="7543800" imgH="5829300" progId="AcroExch.Document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nal Template - 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Final Template - E.pps</Template>
  <TotalTime>484</TotalTime>
  <Words>189</Words>
  <Application>Microsoft Office PowerPoint</Application>
  <PresentationFormat>On-screen Show (4:3)</PresentationFormat>
  <Paragraphs>77</Paragraphs>
  <Slides>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Final Template - E</vt:lpstr>
      <vt:lpstr>Adobe Acrobat Document</vt:lpstr>
      <vt:lpstr>California – Nevada High-Speed Rail Proposals</vt:lpstr>
      <vt:lpstr>California – Nevada Rail Proposals</vt:lpstr>
      <vt:lpstr>California – Nevada Rail Proposals</vt:lpstr>
    </vt:vector>
  </TitlesOfParts>
  <Company>OCTA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Renewed M Web Portal Improvements Underway</dc:title>
  <dc:creator>Ryan Armstrong</dc:creator>
  <cp:lastModifiedBy>vanessa mendoza</cp:lastModifiedBy>
  <cp:revision>74</cp:revision>
  <dcterms:created xsi:type="dcterms:W3CDTF">2009-07-22T20:28:09Z</dcterms:created>
  <dcterms:modified xsi:type="dcterms:W3CDTF">2011-06-02T23:46:29Z</dcterms:modified>
</cp:coreProperties>
</file>